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4" r:id="rId3"/>
    <p:sldId id="284" r:id="rId4"/>
    <p:sldId id="279" r:id="rId5"/>
    <p:sldId id="280" r:id="rId6"/>
    <p:sldId id="287" r:id="rId7"/>
    <p:sldId id="298" r:id="rId8"/>
    <p:sldId id="288" r:id="rId9"/>
    <p:sldId id="299" r:id="rId10"/>
    <p:sldId id="292" r:id="rId11"/>
    <p:sldId id="285" r:id="rId12"/>
    <p:sldId id="302" r:id="rId13"/>
    <p:sldId id="281" r:id="rId14"/>
    <p:sldId id="291" r:id="rId15"/>
    <p:sldId id="294" r:id="rId16"/>
    <p:sldId id="283" r:id="rId17"/>
    <p:sldId id="297" r:id="rId18"/>
    <p:sldId id="286" r:id="rId19"/>
    <p:sldId id="305" r:id="rId20"/>
    <p:sldId id="304" r:id="rId21"/>
    <p:sldId id="306" r:id="rId22"/>
    <p:sldId id="273" r:id="rId23"/>
    <p:sldId id="296" r:id="rId24"/>
    <p:sldId id="303" r:id="rId25"/>
    <p:sldId id="289" r:id="rId26"/>
    <p:sldId id="300" r:id="rId27"/>
    <p:sldId id="30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/>
    <p:restoredTop sz="94599"/>
  </p:normalViewPr>
  <p:slideViewPr>
    <p:cSldViewPr snapToGrid="0" snapToObjects="1">
      <p:cViewPr>
        <p:scale>
          <a:sx n="100" d="100"/>
          <a:sy n="100" d="100"/>
        </p:scale>
        <p:origin x="141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366D-2BB1-1D44-A920-38772E07476C}" type="datetime1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69C83-0A30-2C4F-9AA5-F534E6C3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7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BFF33-8740-884E-9117-8CE82C098C33}" type="datetime1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E779-BDB2-2A4A-A72C-484C260DC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2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MK</a:t>
            </a:r>
            <a:r>
              <a:rPr lang="en-US" baseline="0" dirty="0" smtClean="0"/>
              <a:t> - NS -collaboration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Mainly </a:t>
            </a:r>
            <a:r>
              <a:rPr lang="mr-IN" dirty="0" smtClean="0"/>
              <a:t>–</a:t>
            </a:r>
            <a:r>
              <a:rPr lang="en-US" dirty="0" smtClean="0"/>
              <a:t> then </a:t>
            </a:r>
            <a:r>
              <a:rPr lang="mr-IN" dirty="0" smtClean="0"/>
              <a:t>–</a:t>
            </a:r>
            <a:r>
              <a:rPr lang="en-US" dirty="0" smtClean="0"/>
              <a:t> at th</a:t>
            </a:r>
            <a:r>
              <a:rPr lang="en-US" baseline="0" dirty="0" smtClean="0"/>
              <a:t>e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6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FSM IT &amp;</a:t>
            </a:r>
            <a:r>
              <a:rPr lang="en-US" baseline="0" dirty="0" smtClean="0"/>
              <a:t> Azure had </a:t>
            </a:r>
            <a:r>
              <a:rPr lang="en-US" dirty="0" smtClean="0"/>
              <a:t>Collaboration</a:t>
            </a:r>
            <a:r>
              <a:rPr lang="en-US" baseline="0" dirty="0" smtClean="0"/>
              <a:t> for teaching purposes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sources </a:t>
            </a:r>
            <a:r>
              <a:rPr lang="mr-IN" baseline="0" dirty="0" smtClean="0"/>
              <a:t>–</a:t>
            </a:r>
            <a:r>
              <a:rPr lang="en-US" baseline="0" dirty="0" smtClean="0"/>
              <a:t> Quest~~explain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4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3projects - records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82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E-R-D</a:t>
            </a:r>
            <a:r>
              <a:rPr lang="en-US" baseline="0" smtClean="0"/>
              <a:t> m-m, 1:m, 1-1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3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only SCRIPT researchers </a:t>
            </a:r>
            <a:r>
              <a:rPr lang="mr-IN" dirty="0" smtClean="0"/>
              <a:t>–</a:t>
            </a:r>
            <a:r>
              <a:rPr lang="en-US" baseline="0" dirty="0" smtClean="0"/>
              <a:t> but also researchers interested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2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only SCRIPT researchers </a:t>
            </a:r>
            <a:r>
              <a:rPr lang="mr-IN" dirty="0" smtClean="0"/>
              <a:t>–</a:t>
            </a:r>
            <a:r>
              <a:rPr lang="en-US" baseline="0" dirty="0" smtClean="0"/>
              <a:t> but also researchers interested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3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" y="155043"/>
            <a:ext cx="9144000" cy="709886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" y="0"/>
            <a:ext cx="9143999" cy="1550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-rule.ai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36625"/>
          <a:stretch/>
        </p:blipFill>
        <p:spPr>
          <a:xfrm>
            <a:off x="2" y="6516824"/>
            <a:ext cx="9143997" cy="341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32672" y="1251445"/>
            <a:ext cx="7140483" cy="903111"/>
          </a:xfrm>
        </p:spPr>
        <p:txBody>
          <a:bodyPr bIns="91440" anchor="b">
            <a:noAutofit/>
          </a:bodyPr>
          <a:lstStyle>
            <a:lvl1pPr algn="ctr">
              <a:lnSpc>
                <a:spcPct val="85000"/>
              </a:lnSpc>
              <a:defRPr sz="2800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SCRIPT </a:t>
            </a:r>
            <a:r>
              <a:rPr lang="mr-IN" dirty="0"/>
              <a:t>–</a:t>
            </a:r>
            <a:r>
              <a:rPr lang="en-US" dirty="0"/>
              <a:t> Entity Relationships and Architecture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58450" y="3362424"/>
            <a:ext cx="6999372" cy="1506483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None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DBIM Core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73027" y="5353911"/>
            <a:ext cx="3502640" cy="778933"/>
          </a:xfrm>
          <a:ln>
            <a:noFill/>
          </a:ln>
        </p:spPr>
        <p:txBody>
          <a:bodyPr lIns="0" rIns="0" anchor="b" anchorCtr="0">
            <a:noAutofit/>
          </a:bodyPr>
          <a:lstStyle>
            <a:lvl1pPr marL="0" indent="0">
              <a:buNone/>
              <a:defRPr sz="2800" b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Mengjia</a:t>
            </a:r>
            <a:r>
              <a:rPr lang="en-US" dirty="0"/>
              <a:t> Kang (Marjorie)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949191" y="5669280"/>
            <a:ext cx="3971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Northwestern | Feinberg</a:t>
            </a:r>
            <a:r>
              <a:rPr lang="en-US" sz="1400" baseline="0" dirty="0">
                <a:solidFill>
                  <a:schemeClr val="bg1"/>
                </a:solidFill>
              </a:rPr>
              <a:t> </a:t>
            </a: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School of Medicine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143933" y="203199"/>
            <a:ext cx="8856134" cy="5990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740407" y="6423303"/>
            <a:ext cx="3258499" cy="3661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D075196-1549-824C-9339-962659019722}" type="datetime1">
              <a:rPr lang="en-US" smtClean="0"/>
              <a:t>8/1/18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 with Optional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4817" y="5414573"/>
            <a:ext cx="6752895" cy="353943"/>
          </a:xfrm>
          <a:noFill/>
        </p:spPr>
        <p:txBody>
          <a:bodyPr wrap="square" lIns="182880" tIns="45720" bIns="9144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85380" y="956905"/>
            <a:ext cx="411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4643817" y="956905"/>
            <a:ext cx="411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170F058-1654-2C41-87ED-0693593891EB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5740407" y="6423303"/>
            <a:ext cx="3258499" cy="3661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05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53993" y="620184"/>
            <a:ext cx="2636343" cy="53298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45197" y="620183"/>
            <a:ext cx="2637216" cy="53298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9"/>
          </p:nvPr>
        </p:nvSpPr>
        <p:spPr>
          <a:xfrm>
            <a:off x="3251200" y="620184"/>
            <a:ext cx="2641600" cy="53298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5A34EF04-53D7-0242-8DFF-6AE945ABF0A1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5740407" y="6423303"/>
            <a:ext cx="3258499" cy="3661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2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72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1"/>
            <a:ext cx="914399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924909"/>
            <a:ext cx="6999372" cy="3743435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62" y="5698064"/>
            <a:ext cx="3380740" cy="4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6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32843"/>
            <a:ext cx="7958667" cy="5729291"/>
          </a:xfrm>
        </p:spPr>
        <p:txBody>
          <a:bodyPr anchor="ctr" anchorCtr="0"/>
          <a:lstStyle>
            <a:lvl1pPr marL="685800" indent="-685800">
              <a:lnSpc>
                <a:spcPct val="90000"/>
              </a:lnSpc>
              <a:buFont typeface="Arial" charset="0"/>
              <a:buChar char="•"/>
              <a:defRPr sz="4800"/>
            </a:lvl1pPr>
          </a:lstStyle>
          <a:p>
            <a:r>
              <a:rPr lang="en-US" dirty="0"/>
              <a:t>Outline</a:t>
            </a:r>
            <a:br>
              <a:rPr lang="en-US" dirty="0"/>
            </a:br>
            <a:r>
              <a:rPr lang="en-US" dirty="0"/>
              <a:t>Architecture</a:t>
            </a:r>
            <a:br>
              <a:rPr lang="en-US" dirty="0"/>
            </a:br>
            <a:r>
              <a:rPr lang="en-US" dirty="0"/>
              <a:t>ERD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REDCap</a:t>
            </a:r>
            <a:r>
              <a:rPr lang="en-US" dirty="0"/>
              <a:t> and EDW </a:t>
            </a:r>
            <a:br>
              <a:rPr lang="en-US" dirty="0"/>
            </a:b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31026-E259-A64C-AFCC-630252C691AE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365955"/>
            <a:ext cx="6126480" cy="3510845"/>
          </a:xfrm>
          <a:solidFill>
            <a:schemeClr val="accent1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40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Architecture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4D1-41A1-9345-96DA-D33271AB1915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740407" y="6423303"/>
            <a:ext cx="3258499" cy="3661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80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365955"/>
            <a:ext cx="6126480" cy="3510845"/>
          </a:xfrm>
          <a:solidFill>
            <a:schemeClr val="accent3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Entity Relationship Diagram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REDCap</a:t>
            </a:r>
            <a:r>
              <a:rPr lang="en-US" dirty="0"/>
              <a:t> and EDW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E113-0682-C342-AA58-8FE868BA8186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740407" y="6423303"/>
            <a:ext cx="3258499" cy="3661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23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3170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28600" y="304799"/>
            <a:ext cx="8686800" cy="58521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1395" y="1478843"/>
            <a:ext cx="7088909" cy="3285068"/>
          </a:xfrm>
          <a:noFill/>
          <a:ln>
            <a:noFill/>
          </a:ln>
          <a:effectLst/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85000"/>
              </a:lnSpc>
              <a:defRPr sz="4000" cap="all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36BD-490A-914C-B910-CF00185E441A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5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35898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9143999" cy="6197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32843"/>
            <a:ext cx="7992533" cy="5729291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4ED2253-F9DD-C943-9804-0714A13C22E0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9143999" cy="15504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5" t="74963" r="11175" b="9886"/>
          <a:stretch/>
        </p:blipFill>
        <p:spPr>
          <a:xfrm>
            <a:off x="1" y="5789981"/>
            <a:ext cx="9143999" cy="4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7867"/>
            <a:ext cx="8397766" cy="4459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9019-77FB-DB4A-B55B-CEB5A2238D78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740407" y="6423303"/>
            <a:ext cx="3258499" cy="3661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76DF15B-BEC2-6442-AF0E-3D4ACE296E6F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33693"/>
            <a:ext cx="8397766" cy="4696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393181"/>
            <a:ext cx="8703733" cy="893753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050"/>
            <a:ext cx="8397766" cy="803445"/>
          </a:xfrm>
        </p:spPr>
        <p:txBody>
          <a:bodyPr anchor="ctr" anchorCtr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660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512711"/>
            <a:ext cx="3992179" cy="4538133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94623" y="1512711"/>
            <a:ext cx="3992179" cy="4538133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BBBE31-43D9-3844-B2AF-562EA8824908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5740407" y="6423303"/>
            <a:ext cx="3258499" cy="3661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40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1"/>
            <a:ext cx="9144000" cy="425591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80288"/>
            <a:ext cx="8397766" cy="10948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5448"/>
            <a:ext cx="8397766" cy="429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05923" y="6424360"/>
            <a:ext cx="494973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1100" b="0" i="0">
                <a:solidFill>
                  <a:schemeClr val="tx1">
                    <a:lumMod val="90000"/>
                    <a:lumOff val="10000"/>
                  </a:schemeClr>
                </a:solidFill>
                <a:latin typeface="Arial"/>
                <a:cs typeface="Arial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8405091" y="6225082"/>
            <a:ext cx="593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B20CA-7E29-034E-BE34-3DC1B0DB3587}" type="datetime1">
              <a:rPr lang="en-US" smtClean="0"/>
              <a:t>8/1/18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68413" y="6225081"/>
            <a:ext cx="1576476" cy="39302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769223" y="6225081"/>
            <a:ext cx="16088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>
                <a:solidFill>
                  <a:schemeClr val="accent1"/>
                </a:solidFill>
              </a:rPr>
              <a:t> -</a:t>
            </a:r>
            <a:r>
              <a:rPr lang="en-US" sz="1600" b="1" baseline="0" smtClean="0">
                <a:solidFill>
                  <a:schemeClr val="accent1"/>
                </a:solidFill>
              </a:rPr>
              <a:t> </a:t>
            </a:r>
            <a:r>
              <a:rPr lang="en-US" sz="1600" b="1" smtClean="0">
                <a:solidFill>
                  <a:schemeClr val="accent1"/>
                </a:solidFill>
              </a:rPr>
              <a:t>BIDM </a:t>
            </a:r>
            <a:r>
              <a:rPr lang="en-US" sz="1600" b="1" dirty="0" smtClean="0">
                <a:solidFill>
                  <a:schemeClr val="accent1"/>
                </a:solidFill>
              </a:rPr>
              <a:t>Core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346626" y="6168248"/>
            <a:ext cx="585671" cy="5066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71" r:id="rId3"/>
    <p:sldLayoutId id="2147483672" r:id="rId4"/>
    <p:sldLayoutId id="2147483673" r:id="rId5"/>
    <p:sldLayoutId id="2147483670" r:id="rId6"/>
    <p:sldLayoutId id="2147483650" r:id="rId7"/>
    <p:sldLayoutId id="2147483667" r:id="rId8"/>
    <p:sldLayoutId id="2147483662" r:id="rId9"/>
    <p:sldLayoutId id="2147483657" r:id="rId10"/>
    <p:sldLayoutId id="2147483666" r:id="rId11"/>
    <p:sldLayoutId id="2147483665" r:id="rId12"/>
    <p:sldLayoutId id="2147483669" r:id="rId13"/>
    <p:sldLayoutId id="2147483661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cap="none" spc="-100" normalizeH="0" baseline="0">
          <a:solidFill>
            <a:schemeClr val="tx2"/>
          </a:solidFill>
          <a:effectLst/>
          <a:latin typeface="+mn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Wingdings" charset="2"/>
        <a:buChar char="§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895" y="998621"/>
            <a:ext cx="7812207" cy="1564104"/>
          </a:xfrm>
        </p:spPr>
        <p:txBody>
          <a:bodyPr/>
          <a:lstStyle/>
          <a:p>
            <a:r>
              <a:rPr lang="en-US" sz="3600" dirty="0"/>
              <a:t>SCRIPT: </a:t>
            </a:r>
            <a:br>
              <a:rPr lang="en-US" sz="3600" dirty="0"/>
            </a:br>
            <a:r>
              <a:rPr lang="en-US" sz="3600" dirty="0"/>
              <a:t>Infrastructure &amp; Design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1995" y="3344779"/>
            <a:ext cx="5804087" cy="1512096"/>
          </a:xfrm>
        </p:spPr>
        <p:txBody>
          <a:bodyPr>
            <a:normAutofit/>
          </a:bodyPr>
          <a:lstStyle/>
          <a:p>
            <a:r>
              <a:rPr lang="en-US" b="1" dirty="0"/>
              <a:t>Bioinformatics </a:t>
            </a:r>
            <a:r>
              <a:rPr lang="en-US" b="1" dirty="0" smtClean="0"/>
              <a:t>and Data </a:t>
            </a:r>
            <a:r>
              <a:rPr lang="en-US" sz="2800" b="1" dirty="0"/>
              <a:t>Management </a:t>
            </a:r>
            <a:r>
              <a:rPr lang="en-US" sz="2800" b="1" dirty="0" smtClean="0"/>
              <a:t>Core </a:t>
            </a:r>
            <a:endParaRPr lang="en-US" sz="28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64807" y="5638929"/>
            <a:ext cx="4411230" cy="368466"/>
          </a:xfrm>
        </p:spPr>
        <p:txBody>
          <a:bodyPr>
            <a:noAutofit/>
          </a:bodyPr>
          <a:lstStyle/>
          <a:p>
            <a:r>
              <a:rPr lang="en-US" sz="2000" dirty="0"/>
              <a:t>Presenter: </a:t>
            </a:r>
            <a:r>
              <a:rPr lang="en-US" sz="2000" dirty="0" err="1"/>
              <a:t>Mengjia</a:t>
            </a:r>
            <a:r>
              <a:rPr lang="en-US" sz="2000" dirty="0"/>
              <a:t> Kang (Marjorie)</a:t>
            </a:r>
          </a:p>
        </p:txBody>
      </p:sp>
    </p:spTree>
    <p:extLst>
      <p:ext uri="{BB962C8B-B14F-4D97-AF65-F5344CB8AC3E}">
        <p14:creationId xmlns:p14="http://schemas.microsoft.com/office/powerpoint/2010/main" val="9776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882">
        <p:fade/>
      </p:transition>
    </mc:Choice>
    <mc:Fallback xmlns="">
      <p:transition advTm="288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9579" y="248109"/>
            <a:ext cx="7817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Part3 Modeling </a:t>
            </a:r>
            <a:r>
              <a:rPr lang="en-US" sz="2400" b="1" dirty="0" smtClean="0">
                <a:solidFill>
                  <a:schemeClr val="accent1"/>
                </a:solidFill>
              </a:rPr>
              <a:t>Core (NU Access) and Public access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290" b="-1"/>
          <a:stretch/>
        </p:blipFill>
        <p:spPr>
          <a:xfrm>
            <a:off x="0" y="1673352"/>
            <a:ext cx="9144000" cy="359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27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89"/>
    </mc:Choice>
    <mc:Fallback xmlns="">
      <p:transition spd="slow" advTm="5858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Entity-Relationship </a:t>
            </a:r>
            <a:r>
              <a:rPr lang="en-US" sz="3200" dirty="0"/>
              <a:t>Diagram (ERD) - </a:t>
            </a:r>
            <a:r>
              <a:rPr lang="en-US" sz="3200" dirty="0" err="1" smtClean="0"/>
              <a:t>REDCap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4D1-41A1-9345-96DA-D33271AB1915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9"/>
    </mc:Choice>
    <mc:Fallback xmlns="">
      <p:transition spd="slow" advTm="665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7137"/>
            <a:ext cx="9144000" cy="2469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5E8C64E-F0A5-D447-A328-5706277F1054}"/>
              </a:ext>
            </a:extLst>
          </p:cNvPr>
          <p:cNvSpPr/>
          <p:nvPr/>
        </p:nvSpPr>
        <p:spPr>
          <a:xfrm>
            <a:off x="199795" y="390539"/>
            <a:ext cx="3297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accent1"/>
                </a:solidFill>
              </a:rPr>
              <a:t>REDCap</a:t>
            </a:r>
            <a:r>
              <a:rPr lang="en-US" sz="2800" b="1" dirty="0" smtClean="0">
                <a:solidFill>
                  <a:schemeClr val="accent1"/>
                </a:solidFill>
              </a:rPr>
              <a:t>  Projects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04"/>
    </mc:Choice>
    <mc:Fallback xmlns="">
      <p:transition spd="slow" advTm="2920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13" y="8203"/>
            <a:ext cx="6545587" cy="598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5E8C64E-F0A5-D447-A328-5706277F1054}"/>
              </a:ext>
            </a:extLst>
          </p:cNvPr>
          <p:cNvSpPr/>
          <p:nvPr/>
        </p:nvSpPr>
        <p:spPr>
          <a:xfrm>
            <a:off x="199795" y="390539"/>
            <a:ext cx="2238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Study data</a:t>
            </a:r>
            <a:r>
              <a:rPr lang="mr-IN" sz="2400" b="1" dirty="0">
                <a:solidFill>
                  <a:schemeClr val="accent1"/>
                </a:solidFill>
              </a:rPr>
              <a:t>–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REDCap</a:t>
            </a:r>
            <a:r>
              <a:rPr lang="en-US" sz="2400" b="1" dirty="0">
                <a:solidFill>
                  <a:schemeClr val="accent1"/>
                </a:solidFill>
              </a:rPr>
              <a:t>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3283EB-5C5B-CC4F-89AF-6C94FCDEAFD2}"/>
              </a:ext>
            </a:extLst>
          </p:cNvPr>
          <p:cNvSpPr txBox="1"/>
          <p:nvPr/>
        </p:nvSpPr>
        <p:spPr>
          <a:xfrm>
            <a:off x="144379" y="1593410"/>
            <a:ext cx="2105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structure of U19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E-R diagram </a:t>
            </a:r>
            <a:r>
              <a:rPr lang="en-US" dirty="0" smtClean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Divide into two parts to explain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26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5"/>
    </mc:Choice>
    <mc:Fallback xmlns="">
      <p:transition spd="slow" advTm="2238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30606" y="208415"/>
            <a:ext cx="2855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Study </a:t>
            </a:r>
            <a:r>
              <a:rPr lang="en-US" sz="2400" b="1" dirty="0" smtClean="0">
                <a:solidFill>
                  <a:schemeClr val="accent1"/>
                </a:solidFill>
              </a:rPr>
              <a:t>Records</a:t>
            </a:r>
            <a:r>
              <a:rPr lang="mr-IN" sz="2400" b="1" dirty="0" smtClean="0">
                <a:solidFill>
                  <a:schemeClr val="accent1"/>
                </a:solidFill>
              </a:rPr>
              <a:t>–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REDCap</a:t>
            </a:r>
            <a:r>
              <a:rPr lang="en-US" sz="2400" b="1" dirty="0">
                <a:solidFill>
                  <a:schemeClr val="accent1"/>
                </a:solidFill>
              </a:rPr>
              <a:t> 1A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FE93AE-6F79-264C-AD24-E3EE4C646B0F}"/>
              </a:ext>
            </a:extLst>
          </p:cNvPr>
          <p:cNvSpPr txBox="1"/>
          <p:nvPr/>
        </p:nvSpPr>
        <p:spPr>
          <a:xfrm>
            <a:off x="144379" y="1593410"/>
            <a:ext cx="21055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structure of U19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Redcap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Ties form data to </a:t>
            </a:r>
            <a:r>
              <a:rPr lang="en-US" dirty="0" smtClean="0"/>
              <a:t>Record </a:t>
            </a: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Patient disease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Family History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Basic Clinical </a:t>
            </a:r>
            <a:r>
              <a:rPr lang="en-US" dirty="0"/>
              <a:t>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320" r="2542"/>
          <a:stretch/>
        </p:blipFill>
        <p:spPr>
          <a:xfrm>
            <a:off x="2249905" y="0"/>
            <a:ext cx="6894096" cy="552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4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38"/>
    </mc:Choice>
    <mc:Fallback xmlns="">
      <p:transition spd="slow" advTm="3103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362943-6F0D-4542-AB13-EAD51BC9D168}"/>
              </a:ext>
            </a:extLst>
          </p:cNvPr>
          <p:cNvSpPr txBox="1"/>
          <p:nvPr/>
        </p:nvSpPr>
        <p:spPr>
          <a:xfrm>
            <a:off x="199795" y="1593410"/>
            <a:ext cx="21898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Further Clinical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Adverse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Final goals of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BAL/Blood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9795" y="390539"/>
            <a:ext cx="2896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Study </a:t>
            </a:r>
            <a:r>
              <a:rPr lang="en-US" sz="2400" b="1" dirty="0" smtClean="0">
                <a:solidFill>
                  <a:schemeClr val="accent1"/>
                </a:solidFill>
              </a:rPr>
              <a:t>Records</a:t>
            </a:r>
            <a:r>
              <a:rPr lang="mr-IN" sz="2400" b="1" dirty="0" smtClean="0">
                <a:solidFill>
                  <a:schemeClr val="accent1"/>
                </a:solidFill>
              </a:rPr>
              <a:t>–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REDCap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</a:rPr>
              <a:t>1B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26" y="390539"/>
            <a:ext cx="6081003" cy="520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46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53"/>
    </mc:Choice>
    <mc:Fallback xmlns="">
      <p:transition spd="slow" advTm="3315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837FF44-E54C-9441-A000-4CC47E1CDF23}"/>
              </a:ext>
            </a:extLst>
          </p:cNvPr>
          <p:cNvSpPr txBox="1"/>
          <p:nvPr/>
        </p:nvSpPr>
        <p:spPr>
          <a:xfrm>
            <a:off x="199795" y="1593410"/>
            <a:ext cx="2019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Tech </a:t>
            </a:r>
            <a:r>
              <a:rPr lang="en-US" b="1" dirty="0" smtClean="0"/>
              <a:t>core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Tube </a:t>
            </a:r>
            <a:r>
              <a:rPr lang="en-US" dirty="0" smtClean="0"/>
              <a:t>details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 </a:t>
            </a:r>
            <a:r>
              <a:rPr lang="en-US" dirty="0" smtClean="0"/>
              <a:t>cytometry characteristics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795" y="390540"/>
            <a:ext cx="29701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Study </a:t>
            </a:r>
            <a:r>
              <a:rPr lang="en-US" sz="2400" b="1" dirty="0" smtClean="0">
                <a:solidFill>
                  <a:schemeClr val="accent1"/>
                </a:solidFill>
              </a:rPr>
              <a:t>Records</a:t>
            </a:r>
            <a:r>
              <a:rPr lang="mr-IN" sz="2400" b="1" dirty="0" smtClean="0">
                <a:solidFill>
                  <a:schemeClr val="accent1"/>
                </a:solidFill>
              </a:rPr>
              <a:t>–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REDCap</a:t>
            </a:r>
            <a:r>
              <a:rPr lang="en-US" sz="2400" b="1" dirty="0">
                <a:solidFill>
                  <a:schemeClr val="accent1"/>
                </a:solidFill>
              </a:rPr>
              <a:t>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81" y="0"/>
            <a:ext cx="6052819" cy="605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836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52"/>
    </mc:Choice>
    <mc:Fallback xmlns="">
      <p:transition spd="slow" advTm="25152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37FF44-E54C-9441-A000-4CC47E1CDF23}"/>
              </a:ext>
            </a:extLst>
          </p:cNvPr>
          <p:cNvSpPr txBox="1"/>
          <p:nvPr/>
        </p:nvSpPr>
        <p:spPr>
          <a:xfrm>
            <a:off x="73152" y="1572768"/>
            <a:ext cx="21457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Microbiology tables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AccessoryGenomeMetrics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AlignmentMetrics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Trimming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NucleicAcid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Species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0" y="401053"/>
            <a:ext cx="2218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Study </a:t>
            </a:r>
            <a:r>
              <a:rPr lang="en-US" sz="2000" b="1" dirty="0" smtClean="0">
                <a:solidFill>
                  <a:schemeClr val="accent1"/>
                </a:solidFill>
              </a:rPr>
              <a:t>Records</a:t>
            </a:r>
            <a:r>
              <a:rPr lang="mr-IN" sz="2000" b="1" dirty="0" smtClean="0">
                <a:solidFill>
                  <a:schemeClr val="accent1"/>
                </a:solidFill>
              </a:rPr>
              <a:t>–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REDCap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smtClean="0">
                <a:solidFill>
                  <a:schemeClr val="accent1"/>
                </a:solidFill>
              </a:rPr>
              <a:t>3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35" y="0"/>
            <a:ext cx="7073965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4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49"/>
    </mc:Choice>
    <mc:Fallback xmlns="">
      <p:transition spd="slow" advTm="2694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4D1-41A1-9345-96DA-D33271AB1915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1"/>
    </mc:Choice>
    <mc:Fallback xmlns="">
      <p:transition spd="slow" advTm="205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76DF15B-BEC2-6442-AF0E-3D4ACE296E6F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1433693"/>
            <a:ext cx="8397766" cy="469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idx="1"/>
          </p:nvPr>
        </p:nvSpPr>
        <p:spPr>
          <a:xfrm>
            <a:off x="457200" y="1586093"/>
            <a:ext cx="8550166" cy="3811407"/>
          </a:xfrm>
        </p:spPr>
        <p:txBody>
          <a:bodyPr/>
          <a:lstStyle/>
          <a:p>
            <a:r>
              <a:rPr lang="en-US" sz="2400" dirty="0"/>
              <a:t>Continue optimizing the </a:t>
            </a:r>
            <a:r>
              <a:rPr lang="en-US" sz="2400" dirty="0" err="1"/>
              <a:t>REDCap</a:t>
            </a:r>
            <a:r>
              <a:rPr lang="en-US" sz="2400" dirty="0"/>
              <a:t> </a:t>
            </a:r>
            <a:r>
              <a:rPr lang="en-US" sz="2400" dirty="0" smtClean="0"/>
              <a:t>schemas</a:t>
            </a:r>
            <a:endParaRPr lang="en-US" sz="2400" dirty="0"/>
          </a:p>
          <a:p>
            <a:r>
              <a:rPr lang="en-US" sz="2400" dirty="0"/>
              <a:t>Design the schemas for EDW Clinical data</a:t>
            </a:r>
          </a:p>
          <a:p>
            <a:r>
              <a:rPr lang="en-US" sz="2400" dirty="0" smtClean="0"/>
              <a:t>Build the </a:t>
            </a:r>
            <a:r>
              <a:rPr lang="en-US" sz="2400" dirty="0"/>
              <a:t>Graph DB and </a:t>
            </a:r>
            <a:r>
              <a:rPr lang="en-US" sz="2400" dirty="0" smtClean="0"/>
              <a:t>implement database </a:t>
            </a:r>
            <a:r>
              <a:rPr lang="en-US" sz="2400" dirty="0"/>
              <a:t>transformation</a:t>
            </a:r>
          </a:p>
          <a:p>
            <a:r>
              <a:rPr lang="en-US" sz="2400" dirty="0"/>
              <a:t>Explore the computational choices of Azure platform</a:t>
            </a:r>
          </a:p>
          <a:p>
            <a:r>
              <a:rPr lang="en-US" sz="2400" dirty="0"/>
              <a:t>Build the pipeline from data collection to analytics</a:t>
            </a:r>
          </a:p>
          <a:p>
            <a:r>
              <a:rPr lang="en-US" sz="2400" dirty="0"/>
              <a:t>Test the pipeline with the existing patient data</a:t>
            </a:r>
          </a:p>
          <a:p>
            <a:r>
              <a:rPr lang="en-US" sz="2400" dirty="0"/>
              <a:t>Develop training materials for Azure machine learning </a:t>
            </a:r>
            <a:r>
              <a:rPr lang="en-US" sz="2400" dirty="0" smtClean="0"/>
              <a:t>infrastructure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14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90"/>
    </mc:Choice>
    <mc:Fallback xmlns="">
      <p:transition spd="slow" advTm="3479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Architecture - Graph DB and Web Application</a:t>
            </a:r>
          </a:p>
          <a:p>
            <a:r>
              <a:rPr lang="en-US" sz="2400" dirty="0" smtClean="0"/>
              <a:t>Entity-Relationship </a:t>
            </a:r>
            <a:r>
              <a:rPr lang="en-US" sz="2400" dirty="0"/>
              <a:t>Diagram (ERD)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err="1" smtClean="0"/>
              <a:t>REDCap</a:t>
            </a:r>
            <a:r>
              <a:rPr lang="en-US" sz="2400" dirty="0" smtClean="0"/>
              <a:t> Study Records</a:t>
            </a:r>
            <a:endParaRPr lang="en-US" sz="2400" dirty="0"/>
          </a:p>
          <a:p>
            <a:r>
              <a:rPr lang="en-US" sz="2400" dirty="0"/>
              <a:t>N</a:t>
            </a:r>
            <a:r>
              <a:rPr lang="en-US" sz="2400" dirty="0" smtClean="0"/>
              <a:t>ext </a:t>
            </a:r>
            <a:r>
              <a:rPr lang="en-US" sz="2400" dirty="0"/>
              <a:t>steps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1FA03D-0959-4149-B02D-86A93F4CA480}" type="datetime1">
              <a:rPr lang="en-US" smtClean="0"/>
              <a:t>8/1/18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777" y="2579945"/>
            <a:ext cx="3524292" cy="30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8"/>
    </mc:Choice>
    <mc:Fallback xmlns="">
      <p:transition spd="slow" advTm="1783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16" y="1689956"/>
            <a:ext cx="3209413" cy="2933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679700" y="413752"/>
            <a:ext cx="401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Database Transformation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4249585" y="3087854"/>
            <a:ext cx="863600" cy="35560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ge result for graph data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742" y="2120900"/>
            <a:ext cx="2766033" cy="2071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07232" y="5238183"/>
            <a:ext cx="27141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Relational Database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7286" y="5238183"/>
            <a:ext cx="2218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Graph Database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76DF15B-BEC2-6442-AF0E-3D4ACE296E6F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1433693"/>
            <a:ext cx="8397766" cy="469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idx="1"/>
          </p:nvPr>
        </p:nvSpPr>
        <p:spPr>
          <a:xfrm>
            <a:off x="457200" y="1586093"/>
            <a:ext cx="8550166" cy="3811407"/>
          </a:xfrm>
        </p:spPr>
        <p:txBody>
          <a:bodyPr/>
          <a:lstStyle/>
          <a:p>
            <a:r>
              <a:rPr lang="en-US" sz="2400" dirty="0"/>
              <a:t>Continue optimizing the </a:t>
            </a:r>
            <a:r>
              <a:rPr lang="en-US" sz="2400" dirty="0" err="1"/>
              <a:t>REDCap</a:t>
            </a:r>
            <a:r>
              <a:rPr lang="en-US" sz="2400" dirty="0"/>
              <a:t> </a:t>
            </a:r>
            <a:r>
              <a:rPr lang="en-US" sz="2400" dirty="0" smtClean="0"/>
              <a:t>schemas</a:t>
            </a:r>
            <a:endParaRPr lang="en-US" sz="2400" dirty="0"/>
          </a:p>
          <a:p>
            <a:r>
              <a:rPr lang="en-US" sz="2400" dirty="0"/>
              <a:t>Design the schemas for EDW Clinical data</a:t>
            </a:r>
          </a:p>
          <a:p>
            <a:r>
              <a:rPr lang="en-US" sz="2400" dirty="0"/>
              <a:t>Build the Graph DB and implement database transformation</a:t>
            </a:r>
          </a:p>
          <a:p>
            <a:r>
              <a:rPr lang="en-US" sz="2400" dirty="0" smtClean="0"/>
              <a:t>Explore </a:t>
            </a:r>
            <a:r>
              <a:rPr lang="en-US" sz="2400" dirty="0"/>
              <a:t>the computational choices of Azure platform</a:t>
            </a:r>
          </a:p>
          <a:p>
            <a:r>
              <a:rPr lang="en-US" sz="2400" dirty="0"/>
              <a:t>Build the pipeline from data collection to analytics</a:t>
            </a:r>
          </a:p>
          <a:p>
            <a:r>
              <a:rPr lang="en-US" sz="2400" dirty="0"/>
              <a:t>Test the pipeline with the existing patient data</a:t>
            </a:r>
          </a:p>
          <a:p>
            <a:r>
              <a:rPr lang="en-US" sz="2400" dirty="0"/>
              <a:t>Develop training materials for Azure machine learning </a:t>
            </a:r>
            <a:r>
              <a:rPr lang="en-US" sz="2400" dirty="0" smtClean="0"/>
              <a:t>infrastructure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12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90"/>
    </mc:Choice>
    <mc:Fallback xmlns="">
      <p:transition spd="slow" advTm="3479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78873"/>
            <a:ext cx="8397766" cy="4696387"/>
          </a:xfrm>
        </p:spPr>
        <p:txBody>
          <a:bodyPr/>
          <a:lstStyle/>
          <a:p>
            <a:r>
              <a:rPr lang="en-US" dirty="0" smtClean="0"/>
              <a:t>BIDM </a:t>
            </a:r>
            <a:r>
              <a:rPr lang="en-US" dirty="0"/>
              <a:t>Core </a:t>
            </a:r>
            <a:r>
              <a:rPr lang="mr-IN" dirty="0"/>
              <a:t>–</a:t>
            </a:r>
            <a:r>
              <a:rPr lang="en-US" dirty="0"/>
              <a:t> Justin B Starren, Nicholas Dean Soulakis</a:t>
            </a:r>
          </a:p>
          <a:p>
            <a:r>
              <a:rPr lang="en-US" dirty="0" err="1"/>
              <a:t>REDCap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Pearl Daphne Go, Todd </a:t>
            </a:r>
            <a:r>
              <a:rPr lang="en-US" dirty="0" err="1"/>
              <a:t>Shamaly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EDW </a:t>
            </a:r>
            <a:r>
              <a:rPr lang="mr-IN" dirty="0"/>
              <a:t>–</a:t>
            </a:r>
            <a:r>
              <a:rPr lang="en-US" dirty="0"/>
              <a:t> Anna </a:t>
            </a:r>
            <a:r>
              <a:rPr lang="en-US" dirty="0" err="1"/>
              <a:t>Pawlowski</a:t>
            </a:r>
            <a:r>
              <a:rPr lang="en-US" dirty="0"/>
              <a:t>, Daniel Schneider </a:t>
            </a:r>
          </a:p>
          <a:p>
            <a:r>
              <a:rPr lang="en-US" dirty="0"/>
              <a:t>Tech Core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Deborah</a:t>
            </a:r>
            <a:r>
              <a:rPr lang="en-US" dirty="0"/>
              <a:t> Winter</a:t>
            </a:r>
            <a:r>
              <a:rPr lang="en-US" dirty="0" smtClean="0"/>
              <a:t>, Alexander </a:t>
            </a:r>
            <a:r>
              <a:rPr lang="en-US" dirty="0" err="1"/>
              <a:t>Misharin</a:t>
            </a:r>
            <a:r>
              <a:rPr lang="en-US" dirty="0"/>
              <a:t>, Benjamin Singer</a:t>
            </a:r>
          </a:p>
          <a:p>
            <a:r>
              <a:rPr lang="en-US" dirty="0"/>
              <a:t>Northwestern Medicine </a:t>
            </a:r>
            <a:r>
              <a:rPr lang="mr-IN" dirty="0"/>
              <a:t>–</a:t>
            </a:r>
            <a:r>
              <a:rPr lang="en-US" dirty="0"/>
              <a:t> Helen K Donnelly, Richard G </a:t>
            </a:r>
            <a:r>
              <a:rPr lang="en-US" dirty="0" err="1"/>
              <a:t>Wunderink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thanks to: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032F789-2C03-D14C-A6C1-3E5FBB0A1336}" type="datetime1">
              <a:rPr lang="en-US" smtClean="0"/>
              <a:t>8/1/18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2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86"/>
    </mc:Choice>
    <mc:Fallback xmlns="">
      <p:transition spd="slow" advTm="9738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76DF15B-BEC2-6442-AF0E-3D4ACE296E6F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6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9"/>
    </mc:Choice>
    <mc:Fallback xmlns="">
      <p:transition spd="slow" advTm="265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944" y="0"/>
            <a:ext cx="6925055" cy="6113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37FF44-E54C-9441-A000-4CC47E1CDF23}"/>
              </a:ext>
            </a:extLst>
          </p:cNvPr>
          <p:cNvSpPr txBox="1"/>
          <p:nvPr/>
        </p:nvSpPr>
        <p:spPr>
          <a:xfrm>
            <a:off x="73152" y="1572768"/>
            <a:ext cx="2145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Microbiology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/>
              <a:t>AlignmentMetrics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Trimming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NucleicAcid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Species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0" y="401053"/>
            <a:ext cx="2218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Study </a:t>
            </a:r>
            <a:r>
              <a:rPr lang="en-US" b="1" dirty="0" smtClean="0">
                <a:solidFill>
                  <a:schemeClr val="accent1"/>
                </a:solidFill>
              </a:rPr>
              <a:t>Records</a:t>
            </a:r>
            <a:r>
              <a:rPr lang="mr-IN" b="1" dirty="0" smtClean="0">
                <a:solidFill>
                  <a:schemeClr val="accent1"/>
                </a:solidFill>
              </a:rPr>
              <a:t>–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REDCap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3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9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49"/>
    </mc:Choice>
    <mc:Fallback xmlns="">
      <p:transition spd="slow" advTm="2694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44" y="761238"/>
            <a:ext cx="4445000" cy="481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837FF44-E54C-9441-A000-4CC47E1CDF23}"/>
              </a:ext>
            </a:extLst>
          </p:cNvPr>
          <p:cNvSpPr txBox="1"/>
          <p:nvPr/>
        </p:nvSpPr>
        <p:spPr>
          <a:xfrm>
            <a:off x="199795" y="1593410"/>
            <a:ext cx="2019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Tech </a:t>
            </a:r>
            <a:r>
              <a:rPr lang="en-US" b="1" dirty="0" smtClean="0"/>
              <a:t>core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Tube </a:t>
            </a:r>
            <a:r>
              <a:rPr lang="en-US" dirty="0" smtClean="0"/>
              <a:t>details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 </a:t>
            </a:r>
            <a:r>
              <a:rPr lang="en-US" dirty="0" smtClean="0"/>
              <a:t>cytometry characteristics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"/>
    </mc:Choice>
    <mc:Fallback xmlns="">
      <p:transition spd="slow" advTm="47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75924"/>
            <a:ext cx="8001000" cy="4807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327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accent1"/>
                </a:solidFill>
              </a:rPr>
              <a:t>REDCap</a:t>
            </a:r>
            <a:r>
              <a:rPr lang="en-US" sz="2400" b="1" dirty="0" smtClean="0">
                <a:solidFill>
                  <a:schemeClr val="accent1"/>
                </a:solidFill>
              </a:rPr>
              <a:t>- Record Status Dashboard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9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"/>
    </mc:Choice>
    <mc:Fallback xmlns="">
      <p:transition spd="slow" advTm="25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0526"/>
          <a:stretch/>
        </p:blipFill>
        <p:spPr>
          <a:xfrm>
            <a:off x="1022685" y="1034716"/>
            <a:ext cx="7014410" cy="50412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327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accent1"/>
                </a:solidFill>
              </a:rPr>
              <a:t>REDCap</a:t>
            </a:r>
            <a:r>
              <a:rPr lang="en-US" sz="2400" b="1" dirty="0" smtClean="0">
                <a:solidFill>
                  <a:schemeClr val="accent1"/>
                </a:solidFill>
              </a:rPr>
              <a:t>- Creating New Record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2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"/>
    </mc:Choice>
    <mc:Fallback xmlns="">
      <p:transition spd="slow" advTm="42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mr-IN" dirty="0"/>
              <a:t>–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Graph DB and Web application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4D1-41A1-9345-96DA-D33271AB1915}" type="datetime1">
              <a:rPr lang="en-US" smtClean="0"/>
              <a:t>8/1/18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6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3"/>
    </mc:Choice>
    <mc:Fallback xmlns="">
      <p:transition spd="slow" advTm="455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17840" y="276808"/>
            <a:ext cx="3788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High level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6641"/>
            <a:ext cx="9144000" cy="488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1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27"/>
    </mc:Choice>
    <mc:Fallback xmlns="">
      <p:transition spd="slow" advTm="7502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5018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617840" y="276808"/>
            <a:ext cx="3788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Down into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94B4E4-A71C-6E45-A4EC-FEAFF96178E1}"/>
              </a:ext>
            </a:extLst>
          </p:cNvPr>
          <p:cNvSpPr/>
          <p:nvPr/>
        </p:nvSpPr>
        <p:spPr>
          <a:xfrm>
            <a:off x="63374" y="1140737"/>
            <a:ext cx="3603279" cy="25983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061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80"/>
    </mc:Choice>
    <mc:Fallback xmlns="">
      <p:transition spd="slow" advTm="3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85750" y="298639"/>
            <a:ext cx="971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Part1 Server Side - Integrating Three Data Sources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1904"/>
            <a:ext cx="9144000" cy="5246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73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949"/>
    </mc:Choice>
    <mc:Fallback xmlns="">
      <p:transition spd="slow" advTm="12894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5018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617840" y="276808"/>
            <a:ext cx="3788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Down into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94B4E4-A71C-6E45-A4EC-FEAFF96178E1}"/>
              </a:ext>
            </a:extLst>
          </p:cNvPr>
          <p:cNvSpPr/>
          <p:nvPr/>
        </p:nvSpPr>
        <p:spPr>
          <a:xfrm>
            <a:off x="3874168" y="1792586"/>
            <a:ext cx="5043496" cy="187704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1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9"/>
    </mc:Choice>
    <mc:Fallback xmlns="">
      <p:transition spd="slow" advTm="8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07332" y="248109"/>
            <a:ext cx="4502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Part2 </a:t>
            </a:r>
            <a:r>
              <a:rPr lang="en-US" sz="2400" b="1" dirty="0" smtClean="0">
                <a:solidFill>
                  <a:schemeClr val="accent1"/>
                </a:solidFill>
              </a:rPr>
              <a:t>Web application Design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00" r="4922"/>
          <a:stretch/>
        </p:blipFill>
        <p:spPr>
          <a:xfrm>
            <a:off x="-4385" y="1459026"/>
            <a:ext cx="9148385" cy="3528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3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8"/>
    </mc:Choice>
    <mc:Fallback xmlns="">
      <p:transition spd="slow" advTm="4002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5018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617840" y="276808"/>
            <a:ext cx="3788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Down into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94B4E4-A71C-6E45-A4EC-FEAFF96178E1}"/>
              </a:ext>
            </a:extLst>
          </p:cNvPr>
          <p:cNvSpPr/>
          <p:nvPr/>
        </p:nvSpPr>
        <p:spPr>
          <a:xfrm>
            <a:off x="235389" y="3612333"/>
            <a:ext cx="8523599" cy="191028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76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5"/>
    </mc:Choice>
    <mc:Fallback xmlns="">
      <p:transition spd="slow" advTm="2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6">
      <a:dk1>
        <a:srgbClr val="342F2E"/>
      </a:dk1>
      <a:lt1>
        <a:sysClr val="window" lastClr="FFFFFF"/>
      </a:lt1>
      <a:dk2>
        <a:srgbClr val="4E2A84"/>
      </a:dk2>
      <a:lt2>
        <a:srgbClr val="D8D6D6"/>
      </a:lt2>
      <a:accent1>
        <a:srgbClr val="401F68"/>
      </a:accent1>
      <a:accent2>
        <a:srgbClr val="007FA4"/>
      </a:accent2>
      <a:accent3>
        <a:srgbClr val="0D2D6C"/>
      </a:accent3>
      <a:accent4>
        <a:srgbClr val="D9C826"/>
      </a:accent4>
      <a:accent5>
        <a:srgbClr val="CA7C1B"/>
      </a:accent5>
      <a:accent6>
        <a:srgbClr val="D85820"/>
      </a:accent6>
      <a:hlink>
        <a:srgbClr val="5091CD"/>
      </a:hlink>
      <a:folHlink>
        <a:srgbClr val="BBB8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western Engineering Light 4x3" id="{B0F77A55-941E-1046-8C01-E256BD300EDA}" vid="{E99E6BB4-1642-0940-A271-D2F59CD67B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6790</TotalTime>
  <Words>400</Words>
  <Application>Microsoft Macintosh PowerPoint</Application>
  <PresentationFormat>On-screen Show (4:3)</PresentationFormat>
  <Paragraphs>118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 Black</vt:lpstr>
      <vt:lpstr>Calibri</vt:lpstr>
      <vt:lpstr>Courier New</vt:lpstr>
      <vt:lpstr>Mangal</vt:lpstr>
      <vt:lpstr>Wingdings</vt:lpstr>
      <vt:lpstr>Arial</vt:lpstr>
      <vt:lpstr>Executive</vt:lpstr>
      <vt:lpstr>SCRIPT:  Infrastructure &amp; Design </vt:lpstr>
      <vt:lpstr>Agenda</vt:lpstr>
      <vt:lpstr>Architecture –  Graph DB and Web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Entity-Relationship Diagram (ERD) - REDCap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PowerPoint Presentation</vt:lpstr>
      <vt:lpstr>Next steps</vt:lpstr>
      <vt:lpstr>Many thanks to:</vt:lpstr>
      <vt:lpstr>Extra slides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Martel</dc:creator>
  <cp:lastModifiedBy>Microsoft Office User</cp:lastModifiedBy>
  <cp:revision>222</cp:revision>
  <cp:lastPrinted>2015-07-30T22:06:39Z</cp:lastPrinted>
  <dcterms:created xsi:type="dcterms:W3CDTF">2015-07-29T19:46:13Z</dcterms:created>
  <dcterms:modified xsi:type="dcterms:W3CDTF">2018-08-01T19:22:24Z</dcterms:modified>
</cp:coreProperties>
</file>